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7556500" cy="10693400"/>
  <p:notesSz cx="6858000" cy="9144000"/>
  <p:embeddedFontLst>
    <p:embeddedFont>
      <p:font typeface="Garuda Bold" panose="020B0704020202020204" pitchFamily="34" charset="-34"/>
      <p:regular r:id="rId15"/>
      <p:bold r:id="rId16"/>
    </p:embeddedFont>
    <p:embeddedFont>
      <p:font typeface="Prompt" pitchFamily="2" charset="-34"/>
      <p:regular r:id="rId17"/>
      <p:bold r:id="rId18"/>
      <p:italic r:id="rId19"/>
      <p:boldItalic r:id="rId20"/>
    </p:embeddedFont>
    <p:embeddedFont>
      <p:font typeface="Prompt Bold" pitchFamily="2" charset="-34"/>
      <p:regular r:id="rId21"/>
      <p:bold r:id="rId22"/>
    </p:embeddedFont>
    <p:embeddedFont>
      <p:font typeface="Sarabun Semi-Bold" pitchFamily="2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599" autoAdjust="0"/>
  </p:normalViewPr>
  <p:slideViewPr>
    <p:cSldViewPr>
      <p:cViewPr varScale="1">
        <p:scale>
          <a:sx n="68" d="100"/>
          <a:sy n="68" d="100"/>
        </p:scale>
        <p:origin x="30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40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2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6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640661" cy="2017900"/>
          </a:xfrm>
          <a:custGeom>
            <a:avLst/>
            <a:gdLst/>
            <a:ahLst/>
            <a:cxnLst/>
            <a:rect l="l" t="t" r="r" b="b"/>
            <a:pathLst>
              <a:path w="3640661" h="2017900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0" y="6814669"/>
            <a:ext cx="4102714" cy="4863130"/>
          </a:xfrm>
          <a:custGeom>
            <a:avLst/>
            <a:gdLst/>
            <a:ahLst/>
            <a:cxnLst/>
            <a:rect l="l" t="t" r="r" b="b"/>
            <a:pathLst>
              <a:path w="4102714" h="4863130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Freeform 5"/>
          <p:cNvSpPr/>
          <p:nvPr/>
        </p:nvSpPr>
        <p:spPr>
          <a:xfrm flipH="1" flipV="1">
            <a:off x="4999591" y="9272848"/>
            <a:ext cx="2560409" cy="1419152"/>
          </a:xfrm>
          <a:custGeom>
            <a:avLst/>
            <a:gdLst/>
            <a:ahLst/>
            <a:cxnLst/>
            <a:rect l="l" t="t" r="r" b="b"/>
            <a:pathLst>
              <a:path w="2560409" h="1419152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 flipH="1">
            <a:off x="5168056" y="-930207"/>
            <a:ext cx="3271887" cy="3878315"/>
          </a:xfrm>
          <a:custGeom>
            <a:avLst/>
            <a:gdLst/>
            <a:ahLst/>
            <a:cxnLst/>
            <a:rect l="l" t="t" r="r" b="b"/>
            <a:pathLst>
              <a:path w="3271887" h="3878315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TextBox 7"/>
          <p:cNvSpPr txBox="1"/>
          <p:nvPr/>
        </p:nvSpPr>
        <p:spPr>
          <a:xfrm>
            <a:off x="549756" y="770825"/>
            <a:ext cx="6048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id="8" name="Freeform 8"/>
          <p:cNvSpPr/>
          <p:nvPr/>
        </p:nvSpPr>
        <p:spPr>
          <a:xfrm>
            <a:off x="5987815" y="203713"/>
            <a:ext cx="1411849" cy="1610474"/>
          </a:xfrm>
          <a:custGeom>
            <a:avLst/>
            <a:gdLst/>
            <a:ahLst/>
            <a:cxnLst/>
            <a:rect l="l" t="t" r="r" b="b"/>
            <a:pathLst>
              <a:path w="1411849" h="1610474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4442644" y="203713"/>
            <a:ext cx="1545172" cy="1545172"/>
          </a:xfrm>
          <a:custGeom>
            <a:avLst/>
            <a:gdLst/>
            <a:ahLst/>
            <a:cxnLst/>
            <a:rect l="l" t="t" r="r" b="b"/>
            <a:pathLst>
              <a:path w="1545172" h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549756" y="2414070"/>
            <a:ext cx="9824935" cy="113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1"/>
              </a:lnSpc>
            </a:pPr>
            <a:r>
              <a:rPr lang="en-US" sz="67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สอบสวน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756" y="3221019"/>
            <a:ext cx="6048000" cy="156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0109" y="4884234"/>
            <a:ext cx="6460488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2357" y="5454311"/>
            <a:ext cx="537545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3200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</a:t>
            </a:r>
            <a:r>
              <a:rPr lang="th-TH" sz="3200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วังขอนแดง</a:t>
            </a:r>
            <a:endParaRPr lang="en-US" sz="3200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91552" y="6704228"/>
            <a:ext cx="6227594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1 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ธันวาคม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2567</a:t>
            </a: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พ.ต.ท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ยุทธการ ปราบภัย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รอง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ผกก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.(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สอบสวน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)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  <a:p>
            <a:pPr algn="just">
              <a:lnSpc>
                <a:spcPts val="2583"/>
              </a:lnSpc>
            </a:pP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ต.ท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ศิวภัสส์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ภูริ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พัศ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ชัยบุญชู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สว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(สอบสวน)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ได้ช่วยเหลือประชาชนที่มาแจ้งความซึ่งเป็นผู้มีอายุ เดินไม่สะดวกจึงใช้วีลแชร์บริการประชาชนที่มาใช้บริการเพื่อความสะดวกของประชาชนผู้มาใช้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บริการบนสถานีตำรวจภูธร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515183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</a:p>
        </p:txBody>
      </p:sp>
      <p:sp>
        <p:nvSpPr>
          <p:cNvPr id="24" name="AutoShape 2" descr="อาจเป็นรูปภาพของ 2 คน, โรงพยาบาล และ ข้อความ">
            <a:extLst>
              <a:ext uri="{FF2B5EF4-FFF2-40B4-BE49-F238E27FC236}">
                <a16:creationId xmlns:a16="http://schemas.microsoft.com/office/drawing/2014/main" id="{148292F9-1ED1-8540-1D21-611BED37C5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AutoShape 4" descr="อาจเป็นรูปภาพของ 2 คน, โรงพยาบาล และ ข้อความ">
            <a:extLst>
              <a:ext uri="{FF2B5EF4-FFF2-40B4-BE49-F238E27FC236}">
                <a16:creationId xmlns:a16="http://schemas.microsoft.com/office/drawing/2014/main" id="{122B0984-C0B0-7011-B881-38B0D5C5C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5346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" name="รูปภาพ 26" descr="รูปภาพประกอบด้วย รถยนต์, รองเท้า, เสื้อผ้า, ยานพาหนะทางบก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68A15F3-BF6A-E918-57B2-392940E9D59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1" y="2720852"/>
            <a:ext cx="3514529" cy="2638278"/>
          </a:xfrm>
          <a:prstGeom prst="rect">
            <a:avLst/>
          </a:prstGeom>
        </p:spPr>
      </p:pic>
      <p:pic>
        <p:nvPicPr>
          <p:cNvPr id="29" name="รูปภาพ 28" descr="รูปภาพประกอบด้วย เสื้อผ้า, คน, เก้าอี้เข็น, ในร่ม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88DA2DB-5D70-38ED-9435-1B4D9956D94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61" y="2391391"/>
            <a:ext cx="3003085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26752" y="6778789"/>
            <a:ext cx="570299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12 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พฤศจิกายน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2567</a:t>
            </a: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พ.ต.ท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ยุทธการ ปราบภัย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รอง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ผกก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.(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สอบสวน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)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 และ พง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เวร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ประจำวันให้บริการประชาชนที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่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มาใช้บริการบนสถานีตำรวจภูธร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วังขอนแดงโดยช่วยเหลือแบ่งปันกับข้าวให้ประชาชน ถือเป็นการปันน้ำใจเล็กๆน้อยๆเพื่อให้สังคมน่าอยู่และรู้จักการให้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515183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</a:p>
        </p:txBody>
      </p:sp>
      <p:pic>
        <p:nvPicPr>
          <p:cNvPr id="25" name="รูปภาพ 24" descr="รูปภาพประกอบด้วย ข้อความ, อาคาร, เสื้อผ้า, ประตู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00D177F-4692-863C-25A1-32FF6057A21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5" y="2546052"/>
            <a:ext cx="5149850" cy="33402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094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56000" y="5166201"/>
            <a:ext cx="559854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8"/>
              </a:lnSpc>
            </a:pPr>
            <a:r>
              <a:rPr lang="en-US" sz="2055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55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10  </a:t>
            </a:r>
            <a:r>
              <a:rPr lang="en-US" sz="2055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ตุลาคม</a:t>
            </a:r>
            <a:r>
              <a:rPr lang="en-US" sz="2055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2567</a:t>
            </a:r>
          </a:p>
          <a:p>
            <a:pPr algn="just">
              <a:lnSpc>
                <a:spcPts val="2878"/>
              </a:lnSpc>
            </a:pPr>
            <a:r>
              <a:rPr lang="th-TH" sz="2400" b="0" i="0" u="none" strike="noStrike" dirty="0">
                <a:effectLst/>
                <a:latin typeface="system-ui"/>
                <a:cs typeface="+mj-cs"/>
              </a:rPr>
              <a:t>ร.ต.อ.สมัย สุดาชาติ รอง สว.(สอบสวน)</a:t>
            </a:r>
            <a:r>
              <a:rPr lang="th-TH" sz="2400" b="0" i="0" u="none" strike="noStrike" dirty="0" err="1">
                <a:effectLst/>
                <a:latin typeface="system-ui"/>
                <a:cs typeface="+mj-cs"/>
              </a:rPr>
              <a:t>ส</a:t>
            </a:r>
            <a:r>
              <a:rPr lang="th-TH" sz="2400" b="0" i="0" u="none" strike="noStrike" dirty="0">
                <a:effectLst/>
                <a:latin typeface="system-ui"/>
                <a:cs typeface="+mj-cs"/>
              </a:rPr>
              <a:t>ภ.วังขอนแดง ได้มอบเงินจำนวน200บาท ให้แก่ประชาชนเป็นค่าเดินทางกลับภูมิลำเนา</a:t>
            </a:r>
            <a:endParaRPr lang="en-US" sz="2055" dirty="0">
              <a:latin typeface="Prompt"/>
              <a:ea typeface="Prompt"/>
              <a:cs typeface="+mj-cs"/>
              <a:sym typeface="Promp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51518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pic>
        <p:nvPicPr>
          <p:cNvPr id="25" name="รูปภาพ 24" descr="รูปภาพประกอบด้วย เสื้อผ้า, คน, ในร่ม, หน้าต่า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998FA90-8025-FFBB-6D57-DEF658319F0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13" y="2161053"/>
            <a:ext cx="5082592" cy="286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F1C09-3E53-0388-246A-CCF819DA6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8D99F3-9745-3DDB-CC10-62747792EC47}"/>
              </a:ext>
            </a:extLst>
          </p:cNvPr>
          <p:cNvGrpSpPr/>
          <p:nvPr/>
        </p:nvGrpSpPr>
        <p:grpSpPr>
          <a:xfrm>
            <a:off x="190094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F5C932-37D5-ED91-871B-FC788041B82A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01F2D2-3D1C-2FBE-835B-C1BAD424AA79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128C525-5B16-8B5D-11C1-5B616986AA9E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E04A6A-B1C2-7ED5-5EDA-9534A3E391F3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B2AA84F-6277-731B-23D3-94312EED1316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A6CBF3A-0225-000A-6F92-8460DFCE0814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7D7FD78-6866-8A2F-D64C-2C49535953E7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F909028-9EE8-1F66-8405-371806A4465C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8387F64-E52B-4A79-D540-B05CA89FCCFB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5C0521B-3886-FFBC-5DCC-B6FAD7F9875F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F4E0ED4-2BE4-977A-F34D-56BFEB8EF026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BC80E92-102F-8734-B4C9-339FE288CE9A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6B7C2FE-40C2-A7A3-FA25-1CB0CD654016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7614392-03F6-4663-3453-D15445C6D8FD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D07B3F6-E29A-432C-4A1A-D343B4B6D2BB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FBFFD01-A1A7-E886-9133-D7B42CB6E755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758FD07-CBF4-7E4A-A4DA-18203B8D29CE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126D2B3E-8305-C6C3-752F-024DC9F68DB9}"/>
              </a:ext>
            </a:extLst>
          </p:cNvPr>
          <p:cNvSpPr txBox="1"/>
          <p:nvPr/>
        </p:nvSpPr>
        <p:spPr>
          <a:xfrm>
            <a:off x="830255" y="7625723"/>
            <a:ext cx="559854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8"/>
              </a:lnSpc>
            </a:pPr>
            <a:r>
              <a:rPr lang="en-US" sz="2055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55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3  </a:t>
            </a:r>
            <a:r>
              <a:rPr lang="th-TH" sz="2055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กุมภาพันธ์</a:t>
            </a:r>
            <a:r>
              <a:rPr lang="en-US" sz="2055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2568</a:t>
            </a:r>
          </a:p>
          <a:p>
            <a:pPr algn="just">
              <a:lnSpc>
                <a:spcPts val="2878"/>
              </a:lnSpc>
            </a:pPr>
            <a:r>
              <a:rPr lang="th-TH" sz="2400" b="0" i="0" u="none" strike="noStrike" dirty="0">
                <a:effectLst/>
                <a:latin typeface="system-ui"/>
                <a:cs typeface="+mj-cs"/>
              </a:rPr>
              <a:t>ร.ต.อ.สมัย สุดาชาติ รอง สว.(สอบสวน) </a:t>
            </a:r>
            <a:r>
              <a:rPr lang="th-TH" sz="2400" b="0" i="0" u="none" strike="noStrike" dirty="0" err="1">
                <a:effectLst/>
                <a:latin typeface="system-ui"/>
                <a:cs typeface="+mj-cs"/>
              </a:rPr>
              <a:t>ส</a:t>
            </a:r>
            <a:r>
              <a:rPr lang="th-TH" sz="2400" b="0" i="0" u="none" strike="noStrike" dirty="0">
                <a:effectLst/>
                <a:latin typeface="system-ui"/>
                <a:cs typeface="+mj-cs"/>
              </a:rPr>
              <a:t>ภ.วังขอนแดง ได้</a:t>
            </a:r>
            <a:r>
              <a:rPr lang="th-TH" sz="2400" dirty="0">
                <a:latin typeface="system-ui"/>
                <a:cs typeface="+mj-cs"/>
              </a:rPr>
              <a:t>ช่วยเหลือผู้สูงอายุที่เข้ามาใช้บริการที่สถานีตำรวจ</a:t>
            </a:r>
            <a:r>
              <a:rPr lang="th-TH" sz="2400" dirty="0" err="1">
                <a:latin typeface="system-ui"/>
                <a:cs typeface="+mj-cs"/>
              </a:rPr>
              <a:t>ภุ</a:t>
            </a:r>
            <a:r>
              <a:rPr lang="th-TH" sz="2400" dirty="0">
                <a:latin typeface="system-ui"/>
                <a:cs typeface="+mj-cs"/>
              </a:rPr>
              <a:t>ธรวังขอนแดง </a:t>
            </a:r>
            <a:endParaRPr lang="en-US" sz="2055" dirty="0">
              <a:latin typeface="Prompt"/>
              <a:ea typeface="Prompt"/>
              <a:cs typeface="+mj-cs"/>
              <a:sym typeface="Prompt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9EDE9A8-33C4-8A48-C3A2-C530DCDBA421}"/>
              </a:ext>
            </a:extLst>
          </p:cNvPr>
          <p:cNvSpPr txBox="1"/>
          <p:nvPr/>
        </p:nvSpPr>
        <p:spPr>
          <a:xfrm>
            <a:off x="589436" y="1391239"/>
            <a:ext cx="651518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pic>
        <p:nvPicPr>
          <p:cNvPr id="23" name="รูปภาพ 22" descr="รูปภาพประกอบด้วย เสื้อผ้า, คน, รองเท้า, ช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0EFE5B8-8B62-067F-60B0-612D3EDA8E0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94" y="2355183"/>
            <a:ext cx="3743713" cy="49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3560" y="5634357"/>
            <a:ext cx="6532940" cy="232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วันที่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3/3/68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เวลา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08:00น.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พ.ต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ท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ยุทธการ ปราบภัย รอง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ผกก.สภ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พร้อม พง</a:t>
            </a:r>
            <a:r>
              <a:rPr lang="th-TH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เวรประจำวัน 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มี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ความพร้อม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ปฏิบัติหน้าที่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จุดบริการ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one stop service 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การให้บริการประชาชนบนสถานีตำรวจภูธร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184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pic>
        <p:nvPicPr>
          <p:cNvPr id="26" name="รูปภาพ 25" descr="รูปภาพประกอบด้วย เสื้อผ้า, ข้อความ, คน, ช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2C2F9DE-5758-89FF-5B0C-2592A1EC93D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00" y="2228666"/>
            <a:ext cx="4734110" cy="355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90063" y="5974949"/>
            <a:ext cx="6257434" cy="232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วันที่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4/2/68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เวลา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08:00น.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พ.ต.ท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ศิวภัสส์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ภูริ</a:t>
            </a:r>
            <a:r>
              <a:rPr lang="th-TH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พัศ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ชัยบุญชู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สว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.(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สอบสวน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)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สภ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ความพร้อมให้บริการประชาชน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จุดบริการ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one stop service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การให้บริการประชาชนบนสถานีตำรวจภูธร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184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7AE5FC6-0CC2-042B-B9D1-716EDE278AC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29" y="2184777"/>
            <a:ext cx="4972013" cy="3727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755" y="4298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85335" y="6120386"/>
            <a:ext cx="6505839" cy="132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จัดให้การเจ้าหน้าที่ประชาสัมพันธ์ตรง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จุดบริการ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one stop service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บนสถานีตำรวจภูธร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184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43B8504-966E-E9D4-4C2B-D86B13ABBF3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2119069"/>
            <a:ext cx="2933432" cy="3911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19144" y="7338337"/>
            <a:ext cx="6039621" cy="132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จัดทำป้ายแนะนำการให้บริการจรง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จุดบริการ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one stop service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บนสถานีตำรวจภูธร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184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pic>
        <p:nvPicPr>
          <p:cNvPr id="26" name="รูปภาพ 25" descr="รูปภาพประกอบด้วย เฟอร์นิเจอร์, ข้อความ, ในร่ม, เก้าอี้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520CAC9-B7F1-6A00-267E-74C5CFEFF0E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2" y="2358434"/>
            <a:ext cx="2731126" cy="2048345"/>
          </a:xfrm>
          <a:prstGeom prst="rect">
            <a:avLst/>
          </a:prstGeom>
        </p:spPr>
      </p:pic>
      <p:pic>
        <p:nvPicPr>
          <p:cNvPr id="28" name="รูปภาพ 27" descr="รูปภาพประกอบด้วย ข้อความ, ในร่ม, ผนัง, คอมพิวเต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524AF64-8C0C-AD9A-70AE-7CD4C672982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0" y="2312507"/>
            <a:ext cx="2874308" cy="2155731"/>
          </a:xfrm>
          <a:prstGeom prst="rect">
            <a:avLst/>
          </a:prstGeom>
        </p:spPr>
      </p:pic>
      <p:pic>
        <p:nvPicPr>
          <p:cNvPr id="30" name="รูปภาพ 29" descr="รูปภาพประกอบด้วย ข้อความ, ผนัง, ในร่ม, เครื่องดับเพลิ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B36753C-B8D6-5169-9954-8B3B6B80EB8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73" y="4869551"/>
            <a:ext cx="3071349" cy="2303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407" y="331150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03554" y="6960984"/>
            <a:ext cx="6413536" cy="1654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จัดทำป้าย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No gift policy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และ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ช่องทางการร้องเรียนผ่านระบบ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Jcoms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ตรงจุดบริการ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 one stop service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บนสถานีตำรวจภูธร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b="1" dirty="0">
              <a:solidFill>
                <a:srgbClr val="000000"/>
              </a:solidFill>
              <a:latin typeface="Prompt Bold"/>
              <a:ea typeface="Prompt Bold"/>
              <a:cs typeface="+mj-cs"/>
              <a:sym typeface="Prompt Bold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184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pic>
        <p:nvPicPr>
          <p:cNvPr id="25" name="รูปภาพ 24" descr="รูปภาพประกอบด้วย ข้อความ, ในร่ม, แสดงกรณี, ประตู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25B0C46-BCEB-9F62-A577-3C86E89BE1C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2" y="2959692"/>
            <a:ext cx="4318791" cy="298648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670784C6-B35A-7761-A9A2-731F3DEEEFB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69" y="2293540"/>
            <a:ext cx="2986488" cy="2239866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C48C6AD6-B42E-BE85-6C92-BE40E6D0AAB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68" y="4594215"/>
            <a:ext cx="2960831" cy="22206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963" y="255315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</a:t>
            </a:r>
            <a:r>
              <a:rPr lang="en-US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 One stop service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4191" y="6839226"/>
            <a:ext cx="615209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4 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มีนาคม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2568</a:t>
            </a:r>
          </a:p>
          <a:p>
            <a:pPr algn="just">
              <a:lnSpc>
                <a:spcPts val="2583"/>
              </a:lnSpc>
            </a:pP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พ.ต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ท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ยุทธการ ปราบภัย รอง 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ผกก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(สอบสวน)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en-US" sz="2000" b="1" dirty="0" err="1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สภ</a:t>
            </a:r>
            <a:r>
              <a:rPr lang="en-US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.</a:t>
            </a:r>
            <a:r>
              <a:rPr lang="th-TH" sz="2000" b="1" dirty="0">
                <a:solidFill>
                  <a:srgbClr val="000000"/>
                </a:solidFill>
                <a:latin typeface="Prompt Bold"/>
                <a:ea typeface="Prompt Bold"/>
                <a:cs typeface="+mj-cs"/>
                <a:sym typeface="Prompt Bold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ตรวจส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อ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บห้องควบคุม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บน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สถานีตำรวจภูธร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01F9C37-D265-E108-A4CF-A560A044058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71" y="2084389"/>
            <a:ext cx="342706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4272" y="7258290"/>
            <a:ext cx="5980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14 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เมษายน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2568</a:t>
            </a: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พ.ต.ท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ทธ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การ ปราบภัย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รอง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ผกก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.(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สอบสวน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)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ตรวจสอบห้องควบคุม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บน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สถานีตำรวจภูธร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A02911AF-31A6-6753-F35E-CE6EAA9D737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" y="2326021"/>
            <a:ext cx="3312830" cy="441960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71A8A01C-4573-81F9-7EF0-8E48969D4F6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7" y="2326021"/>
            <a:ext cx="331283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07349" y="4953382"/>
            <a:ext cx="5191181" cy="1654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83"/>
              </a:lnSpc>
            </a:pPr>
            <a:endParaRPr lang="th-TH" sz="1845" dirty="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24  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มีนาคม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2568</a:t>
            </a: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พ.ต.ท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ยุทธการ ปราบภัย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รอง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ผกก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.(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สอบสวน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)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  <a:p>
            <a:pPr algn="just">
              <a:lnSpc>
                <a:spcPts val="2583"/>
              </a:lnSpc>
            </a:pP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ติดตามผลการดำเนินการและติดตาม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สอบปากคำผู้เสียหาย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คดี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อุบัติเหตุรถทัวร์ </a:t>
            </a:r>
            <a:r>
              <a:rPr lang="th-TH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จั</a:t>
            </a:r>
            <a:r>
              <a:rPr lang="en-US" sz="2000" dirty="0" err="1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ง</a:t>
            </a:r>
            <a:r>
              <a:rPr lang="th-TH" sz="2000" dirty="0">
                <a:solidFill>
                  <a:srgbClr val="000000"/>
                </a:solidFill>
                <a:latin typeface="Prompt"/>
                <a:ea typeface="Prompt"/>
                <a:cs typeface="+mj-cs"/>
                <a:sym typeface="Prompt"/>
              </a:rPr>
              <a:t>หวัดบึงกาฬ</a:t>
            </a:r>
            <a:endParaRPr lang="en-US" sz="2000" dirty="0">
              <a:solidFill>
                <a:srgbClr val="000000"/>
              </a:solidFill>
              <a:latin typeface="Prompt"/>
              <a:ea typeface="Prompt"/>
              <a:cs typeface="+mj-cs"/>
              <a:sym typeface="Promp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515183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ติดตามผลการดำเนินการ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5EF351C-8D3B-8D59-86C7-FC87221B460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1" y="2069504"/>
            <a:ext cx="3213100" cy="2819041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3006DC68-9E08-894C-B272-65CD3496CDD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31" y="2025548"/>
            <a:ext cx="3397249" cy="2819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500</Words>
  <Application>Microsoft Macintosh PowerPoint</Application>
  <PresentationFormat>กำหนดเอง</PresentationFormat>
  <Paragraphs>57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Calibri</vt:lpstr>
      <vt:lpstr>system-ui</vt:lpstr>
      <vt:lpstr>Garuda Bold</vt:lpstr>
      <vt:lpstr>Prompt</vt:lpstr>
      <vt:lpstr>Arial</vt:lpstr>
      <vt:lpstr>Prompt Bold</vt:lpstr>
      <vt:lpstr>Sarabun Semi-Bold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สำเนาของ สีขาว สีน้ำเงิน ทางการ โมเดิร์น Annual Report รายงานประจำปี ธุรกิจ รายงาน ปก A4</dc:title>
  <cp:lastModifiedBy>ไตรรงค์ สิงห์สวัสดิ์</cp:lastModifiedBy>
  <cp:revision>8</cp:revision>
  <dcterms:created xsi:type="dcterms:W3CDTF">2006-08-16T00:00:00Z</dcterms:created>
  <dcterms:modified xsi:type="dcterms:W3CDTF">2025-04-17T23:56:45Z</dcterms:modified>
  <dc:identifier>DAGknDaMEQk</dc:identifier>
</cp:coreProperties>
</file>